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sldIdLst>
    <p:sldId id="256" r:id="rId2"/>
    <p:sldId id="573" r:id="rId3"/>
    <p:sldId id="668" r:id="rId4"/>
    <p:sldId id="648" r:id="rId5"/>
    <p:sldId id="649" r:id="rId6"/>
    <p:sldId id="650" r:id="rId7"/>
    <p:sldId id="651" r:id="rId8"/>
    <p:sldId id="618" r:id="rId9"/>
    <p:sldId id="702" r:id="rId10"/>
    <p:sldId id="655" r:id="rId11"/>
    <p:sldId id="705" r:id="rId12"/>
    <p:sldId id="706" r:id="rId13"/>
    <p:sldId id="707" r:id="rId14"/>
    <p:sldId id="708" r:id="rId15"/>
    <p:sldId id="621" r:id="rId16"/>
    <p:sldId id="709" r:id="rId17"/>
    <p:sldId id="710" r:id="rId18"/>
    <p:sldId id="658" r:id="rId19"/>
    <p:sldId id="659" r:id="rId20"/>
    <p:sldId id="713" r:id="rId21"/>
    <p:sldId id="660" r:id="rId22"/>
    <p:sldId id="711" r:id="rId23"/>
    <p:sldId id="714" r:id="rId24"/>
    <p:sldId id="715" r:id="rId25"/>
    <p:sldId id="624" r:id="rId26"/>
    <p:sldId id="712" r:id="rId27"/>
    <p:sldId id="716" r:id="rId28"/>
    <p:sldId id="627" r:id="rId29"/>
    <p:sldId id="717" r:id="rId30"/>
    <p:sldId id="718" r:id="rId31"/>
    <p:sldId id="661" r:id="rId32"/>
    <p:sldId id="719" r:id="rId33"/>
    <p:sldId id="720" r:id="rId34"/>
    <p:sldId id="721" r:id="rId35"/>
    <p:sldId id="662" r:id="rId36"/>
    <p:sldId id="663" r:id="rId37"/>
    <p:sldId id="664" r:id="rId38"/>
    <p:sldId id="665" r:id="rId39"/>
    <p:sldId id="631" r:id="rId40"/>
    <p:sldId id="666" r:id="rId41"/>
    <p:sldId id="670" r:id="rId42"/>
    <p:sldId id="676" r:id="rId43"/>
    <p:sldId id="669" r:id="rId44"/>
    <p:sldId id="671" r:id="rId45"/>
    <p:sldId id="725" r:id="rId46"/>
    <p:sldId id="726" r:id="rId47"/>
    <p:sldId id="672" r:id="rId48"/>
    <p:sldId id="722" r:id="rId49"/>
    <p:sldId id="674" r:id="rId50"/>
    <p:sldId id="723" r:id="rId51"/>
    <p:sldId id="724" r:id="rId52"/>
    <p:sldId id="675" r:id="rId53"/>
    <p:sldId id="638" r:id="rId54"/>
    <p:sldId id="673" r:id="rId55"/>
    <p:sldId id="680" r:id="rId56"/>
    <p:sldId id="679" r:id="rId57"/>
    <p:sldId id="681" r:id="rId58"/>
    <p:sldId id="682" r:id="rId59"/>
    <p:sldId id="683" r:id="rId60"/>
    <p:sldId id="444" r:id="rId61"/>
    <p:sldId id="446" r:id="rId62"/>
    <p:sldId id="368" r:id="rId63"/>
    <p:sldId id="369" r:id="rId64"/>
    <p:sldId id="447" r:id="rId6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a jimenez rico" initials="ejr" lastIdx="0" clrIdx="0">
    <p:extLst>
      <p:ext uri="{19B8F6BF-5375-455C-9EA6-DF929625EA0E}">
        <p15:presenceInfo xmlns:p15="http://schemas.microsoft.com/office/powerpoint/2012/main" userId="f30c041272086a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8BFE"/>
    <a:srgbClr val="0E4DFE"/>
    <a:srgbClr val="8DEAF7"/>
    <a:srgbClr val="E5F177"/>
    <a:srgbClr val="95CBE3"/>
    <a:srgbClr val="E626DD"/>
    <a:srgbClr val="F395EF"/>
    <a:srgbClr val="616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91" d="100"/>
          <a:sy n="91" d="100"/>
        </p:scale>
        <p:origin x="3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Hoja_de_c_lculo_de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INGRESOS</a:t>
            </a:r>
            <a:r>
              <a:rPr lang="en-US" sz="3200" b="1" i="0" u="none" strike="noStrike" kern="1200" baseline="0" dirty="0" smtClean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PRIMER</a:t>
            </a:r>
            <a:r>
              <a:rPr lang="en-US" sz="3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lang="en-US" sz="3200" b="1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TRIMESTRE</a:t>
            </a:r>
            <a:r>
              <a:rPr lang="es-ES" sz="3200" b="1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lang="es-ES" sz="3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2021</a:t>
            </a:r>
            <a:endParaRPr lang="en-US" sz="3200" b="1" i="0" u="none" strike="noStrike" kern="1200" dirty="0">
              <a:solidFill>
                <a:schemeClr val="bg2">
                  <a:lumMod val="25000"/>
                </a:schemeClr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16237178885021233"/>
          <c:y val="3.3624963546223139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70"/>
      <c:rotY val="0"/>
      <c:depthPercent val="100"/>
      <c:rAngAx val="0"/>
      <c:perspective val="4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1489501312335939E-4"/>
          <c:y val="0.20329571303587049"/>
          <c:w val="0.48705405040257155"/>
          <c:h val="0.62815864683581224"/>
        </c:manualLayout>
      </c:layout>
      <c:pie3DChart>
        <c:varyColors val="1"/>
        <c:ser>
          <c:idx val="0"/>
          <c:order val="0"/>
          <c:tx>
            <c:strRef>
              <c:f>Hoja1!$B$2</c:f>
              <c:strCache>
                <c:ptCount val="1"/>
                <c:pt idx="0">
                  <c:v>CONCEPTO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E07E-4737-A637-DD2BC3CE012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E07E-4737-A637-DD2BC3CE012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E07E-4737-A637-DD2BC3CE012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E07E-4737-A637-DD2BC3CE012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E07E-4737-A637-DD2BC3CE0129}"/>
              </c:ext>
            </c:extLst>
          </c:dPt>
          <c:dLbls>
            <c:dLbl>
              <c:idx val="0"/>
              <c:layout>
                <c:manualLayout>
                  <c:x val="-0.110431450676254"/>
                  <c:y val="-0.267932779235928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83%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029804144789293E-2"/>
                      <c:h val="9.06945173519976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07E-4737-A637-DD2BC3CE0129}"/>
                </c:ext>
              </c:extLst>
            </c:dLbl>
            <c:dLbl>
              <c:idx val="1"/>
              <c:layout>
                <c:manualLayout>
                  <c:x val="8.5363845144356951E-2"/>
                  <c:y val="-0.120531641878098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07E-4737-A637-DD2BC3CE0129}"/>
                </c:ext>
              </c:extLst>
            </c:dLbl>
            <c:dLbl>
              <c:idx val="2"/>
              <c:layout>
                <c:manualLayout>
                  <c:x val="-4.4544242685512171E-3"/>
                  <c:y val="7.77340332458442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 smtClean="0"/>
                      <a:t>1%</a:t>
                    </a:r>
                    <a:endParaRPr lang="en-US" sz="16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6945650649886053E-2"/>
                      <c:h val="5.55093321668124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07E-4737-A637-DD2BC3CE0129}"/>
                </c:ext>
              </c:extLst>
            </c:dLbl>
            <c:dLbl>
              <c:idx val="3"/>
              <c:layout>
                <c:manualLayout>
                  <c:x val="-4.046612532808401E-2"/>
                  <c:y val="5.459419655876342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254602178127499E-2"/>
                      <c:h val="4.625007290755322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E07E-4737-A637-DD2BC3CE012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07E-4737-A637-DD2BC3CE01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Hoja1!$A$3:$A$7</c:f>
              <c:strCache>
                <c:ptCount val="5"/>
                <c:pt idx="0">
                  <c:v>CUOTAS DE CONDOMINOS</c:v>
                </c:pt>
                <c:pt idx="1">
                  <c:v>CUOTAS EXTRAORDINARIAS</c:v>
                </c:pt>
                <c:pt idx="2">
                  <c:v>SERVICIO AREAS PRIVADAS </c:v>
                </c:pt>
                <c:pt idx="3">
                  <c:v>CUOTAS ADICIONALES</c:v>
                </c:pt>
                <c:pt idx="4">
                  <c:v>MANTENIMIENTO ADICIONAL</c:v>
                </c:pt>
              </c:strCache>
            </c:strRef>
          </c:cat>
          <c:val>
            <c:numRef>
              <c:f>Hoja1!$B$3:$B$7</c:f>
              <c:numCache>
                <c:formatCode>General</c:formatCode>
                <c:ptCount val="5"/>
                <c:pt idx="0">
                  <c:v>83</c:v>
                </c:pt>
                <c:pt idx="1">
                  <c:v>1</c:v>
                </c:pt>
                <c:pt idx="2">
                  <c:v>6</c:v>
                </c:pt>
                <c:pt idx="3">
                  <c:v>5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07E-4737-A637-DD2BC3CE012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3354478346456693"/>
          <c:y val="0.20327209098862642"/>
          <c:w val="0.22103877133762895"/>
          <c:h val="0.297097841936424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chemeClr val="tx1"/>
                </a:solidFill>
              </a:rPr>
              <a:t>Descuento</a:t>
            </a:r>
            <a:r>
              <a:rPr lang="en-US" dirty="0">
                <a:solidFill>
                  <a:schemeClr val="tx1"/>
                </a:solidFill>
              </a:rPr>
              <a:t> de los </a:t>
            </a:r>
            <a:r>
              <a:rPr lang="en-US" dirty="0" err="1">
                <a:solidFill>
                  <a:schemeClr val="tx1"/>
                </a:solidFill>
              </a:rPr>
              <a:t>Ingresos</a:t>
            </a:r>
            <a:endParaRPr lang="en-US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07047596459529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0.11545059081502849"/>
          <c:y val="0.14317370366372964"/>
          <c:w val="0.75798419679743811"/>
          <c:h val="0.68481017562545043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Descuento de Ingresos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02B-4799-8E69-997FDB73AC2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E43-4C09-9E39-8C678B072A9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C83-4556-9CEA-7A57286A68ED}"/>
              </c:ext>
            </c:extLst>
          </c:dPt>
          <c:dLbls>
            <c:dLbl>
              <c:idx val="0"/>
              <c:layout>
                <c:manualLayout>
                  <c:x val="-0.14375306587993433"/>
                  <c:y val="-0.2764941486516457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91%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373931673487996"/>
                      <c:h val="0.119522996801239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02B-4799-8E69-997FDB73AC23}"/>
                </c:ext>
              </c:extLst>
            </c:dLbl>
            <c:dLbl>
              <c:idx val="1"/>
              <c:layout>
                <c:manualLayout>
                  <c:x val="9.4476143132888366E-2"/>
                  <c:y val="0.1482238792575522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9%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228002571291418"/>
                      <c:h val="0.135564835691386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E43-4C09-9E39-8C678B072A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Ingresos</c:v>
                </c:pt>
                <c:pt idx="1">
                  <c:v>Descuento por pronto pago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91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2B-4799-8E69-997FDB73AC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858872596361091E-2"/>
          <c:y val="0.86578092896505399"/>
          <c:w val="0.84316719564263254"/>
          <c:h val="9.40517123115722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lang="es-ES">
                <a:solidFill>
                  <a:schemeClr val="bg2">
                    <a:lumMod val="25000"/>
                  </a:schemeClr>
                </a:solidFill>
              </a:defRPr>
            </a:pPr>
            <a:r>
              <a:rPr lang="es-ES" sz="32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GASTOS </a:t>
            </a:r>
            <a:r>
              <a:rPr lang="es-ES" sz="3200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PRIMER </a:t>
            </a:r>
            <a:r>
              <a:rPr lang="es-ES" sz="32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TRIMESTRE </a:t>
            </a:r>
            <a:r>
              <a:rPr lang="es-ES" sz="3200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2021</a:t>
            </a:r>
            <a:endParaRPr lang="es-ES" sz="3200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c:rich>
      </c:tx>
      <c:layout>
        <c:manualLayout>
          <c:xMode val="edge"/>
          <c:yMode val="edge"/>
          <c:x val="0.1643906660104987"/>
          <c:y val="2.678944298629338E-2"/>
        </c:manualLayout>
      </c:layout>
      <c:overlay val="0"/>
    </c:title>
    <c:autoTitleDeleted val="0"/>
    <c:view3D>
      <c:rotX val="6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7647973170020412"/>
          <c:w val="0.69131754059834594"/>
          <c:h val="0.77857589263969718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GASTOS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0A22-4A4B-9F63-95395CE85B9E}"/>
              </c:ext>
            </c:extLst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0A22-4A4B-9F63-95395CE85B9E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10-0A22-4A4B-9F63-95395CE85B9E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5-0A22-4A4B-9F63-95395CE85B9E}"/>
              </c:ext>
            </c:extLst>
          </c:dPt>
          <c:dPt>
            <c:idx val="4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0A22-4A4B-9F63-95395CE85B9E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9-0A22-4A4B-9F63-95395CE85B9E}"/>
              </c:ext>
            </c:extLst>
          </c:dPt>
          <c:dPt>
            <c:idx val="7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B-0A22-4A4B-9F63-95395CE85B9E}"/>
              </c:ext>
            </c:extLst>
          </c:dPt>
          <c:dPt>
            <c:idx val="8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12-0A22-4A4B-9F63-95395CE85B9E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22-4A4B-9F63-95395CE85B9E}"/>
                </c:ext>
              </c:extLst>
            </c:dLbl>
            <c:dLbl>
              <c:idx val="1"/>
              <c:layout>
                <c:manualLayout>
                  <c:x val="-0.14930003280839896"/>
                  <c:y val="-0.11465602216389618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14%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22-4A4B-9F63-95395CE85B9E}"/>
                </c:ext>
              </c:extLst>
            </c:dLbl>
            <c:dLbl>
              <c:idx val="2"/>
              <c:layout>
                <c:manualLayout>
                  <c:x val="-5.4885744750656169E-2"/>
                  <c:y val="-0.55296004666083409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4%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A22-4A4B-9F63-95395CE85B9E}"/>
                </c:ext>
              </c:extLst>
            </c:dLbl>
            <c:dLbl>
              <c:idx val="3"/>
              <c:layout>
                <c:manualLayout>
                  <c:x val="9.5709973753280844E-2"/>
                  <c:y val="-0.46404651501895594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/>
                      <a:t>2%</a:t>
                    </a:r>
                    <a:endParaRPr lang="en-US" sz="20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22-4A4B-9F63-95395CE85B9E}"/>
                </c:ext>
              </c:extLst>
            </c:dLbl>
            <c:dLbl>
              <c:idx val="4"/>
              <c:layout>
                <c:manualLayout>
                  <c:x val="0.17236007217847768"/>
                  <c:y val="0.38777777777777778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7%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22-4A4B-9F63-95395CE85B9E}"/>
                </c:ext>
              </c:extLst>
            </c:dLbl>
            <c:dLbl>
              <c:idx val="5"/>
              <c:layout>
                <c:manualLayout>
                  <c:x val="0.20230536417322834"/>
                  <c:y val="6.087897346165063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5%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A22-4A4B-9F63-95395CE85B9E}"/>
                </c:ext>
              </c:extLst>
            </c:dLbl>
            <c:dLbl>
              <c:idx val="6"/>
              <c:layout>
                <c:manualLayout>
                  <c:x val="2.5275426509186353E-2"/>
                  <c:y val="3.074467774861475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567108612380606E-2"/>
                      <c:h val="4.81371160732085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0A22-4A4B-9F63-95395CE85B9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A22-4A4B-9F63-95395CE85B9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A22-4A4B-9F63-95395CE85B9E}"/>
                </c:ext>
              </c:extLst>
            </c:dLbl>
            <c:dLbl>
              <c:idx val="9"/>
              <c:layout>
                <c:manualLayout>
                  <c:x val="-0.12896669947506562"/>
                  <c:y val="0.45460104986876643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6%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556-4077-AF40-8793E78F35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ES"/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Hoja1!$A$2:$A$10</c:f>
              <c:strCache>
                <c:ptCount val="9"/>
                <c:pt idx="0">
                  <c:v>ADMINISTRACION</c:v>
                </c:pt>
                <c:pt idx="1">
                  <c:v>JARDINERIA</c:v>
                </c:pt>
                <c:pt idx="2">
                  <c:v>VIGILANCIA</c:v>
                </c:pt>
                <c:pt idx="3">
                  <c:v>MANTENIMIENTO ALBERCAS</c:v>
                </c:pt>
                <c:pt idx="4">
                  <c:v>GASTOS GENERALES</c:v>
                </c:pt>
                <c:pt idx="5">
                  <c:v>GASTOS AREA COMUN</c:v>
                </c:pt>
                <c:pt idx="6">
                  <c:v>SEGURO AREAS COMUNES</c:v>
                </c:pt>
                <c:pt idx="7">
                  <c:v>SEGURO DE CASAS</c:v>
                </c:pt>
                <c:pt idx="8">
                  <c:v>OTROS GASTOS EXTRAORDINARIOS</c:v>
                </c:pt>
              </c:strCache>
            </c:strRef>
          </c:cat>
          <c:val>
            <c:numRef>
              <c:f>Hoja1!$B$2:$B$11</c:f>
              <c:numCache>
                <c:formatCode>General</c:formatCode>
                <c:ptCount val="10"/>
                <c:pt idx="0">
                  <c:v>5</c:v>
                </c:pt>
                <c:pt idx="1">
                  <c:v>14</c:v>
                </c:pt>
                <c:pt idx="2">
                  <c:v>7</c:v>
                </c:pt>
                <c:pt idx="3">
                  <c:v>6</c:v>
                </c:pt>
                <c:pt idx="4">
                  <c:v>4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A22-4A4B-9F63-95395CE85B9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b"/>
      <c:legendEntry>
        <c:idx val="9"/>
        <c:delete val="1"/>
      </c:legendEntry>
      <c:layout>
        <c:manualLayout>
          <c:xMode val="edge"/>
          <c:yMode val="edge"/>
          <c:x val="0.63894326534367463"/>
          <c:y val="0.12654175823637259"/>
          <c:w val="0.36105673465632543"/>
          <c:h val="0.75059360567445776"/>
        </c:manualLayout>
      </c:layout>
      <c:overlay val="0"/>
      <c:txPr>
        <a:bodyPr/>
        <a:lstStyle/>
        <a:p>
          <a:pPr>
            <a:defRPr sz="1600" baseline="0"/>
          </a:pPr>
          <a:endParaRPr lang="es-MX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spc="2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130" b="1" dirty="0">
                <a:solidFill>
                  <a:schemeClr val="bg2">
                    <a:lumMod val="25000"/>
                  </a:schemeClr>
                </a:solidFill>
              </a:rPr>
              <a:t>TOTAL DEL ACTIVO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spc="2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773036007879076"/>
          <c:y val="0.13424382847899038"/>
          <c:w val="0.63445661800378506"/>
          <c:h val="0.8114887338306479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 C T I V O</c:v>
                </c:pt>
              </c:strCache>
            </c:strRef>
          </c:tx>
          <c:explosion val="45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EA2-4DDD-A83A-742FCA7CDAE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EA2-4DDD-A83A-742FCA7CDAEA}"/>
              </c:ext>
            </c:extLst>
          </c:dPt>
          <c:dLbls>
            <c:dLbl>
              <c:idx val="0"/>
              <c:layout>
                <c:manualLayout>
                  <c:x val="0.15483952772724835"/>
                  <c:y val="-0.1978303086031926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/>
                      <a:t>67%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87030213254581"/>
                      <c:h val="0.118728230274427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EA2-4DDD-A83A-742FCA7CDAEA}"/>
                </c:ext>
              </c:extLst>
            </c:dLbl>
            <c:dLbl>
              <c:idx val="1"/>
              <c:layout>
                <c:manualLayout>
                  <c:x val="-5.3944014872145819E-2"/>
                  <c:y val="-8.992292118739794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33%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15741056394938"/>
                      <c:h val="0.115730799568181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EA2-4DDD-A83A-742FCA7CDA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ACTIVO CIRCULANTE</c:v>
                </c:pt>
                <c:pt idx="1">
                  <c:v>ACTIVO NO CIRCULANTE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A2-4DDD-A83A-742FCA7CDAE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465776649428363"/>
          <c:y val="0.866722429891984"/>
          <c:w val="0.71869673335398387"/>
          <c:h val="0.115292985870536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2">
                    <a:lumMod val="25000"/>
                  </a:schemeClr>
                </a:solidFill>
              </a:rPr>
              <a:t>TOTAL DEL PASIVO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20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 DEL PASIVO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459-4290-8661-DCEAD98AC0D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B10-4F84-A9B5-FAD0B7EA3388}"/>
              </c:ext>
            </c:extLst>
          </c:dPt>
          <c:dLbls>
            <c:dLbl>
              <c:idx val="0"/>
              <c:layout>
                <c:manualLayout>
                  <c:x val="0.18538207914505686"/>
                  <c:y val="-0.2147834934559243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1%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92622501503799"/>
                      <c:h val="9.77462153307015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459-4290-8661-DCEAD98AC0D8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99%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10-4F84-A9B5-FAD0B7EA33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SUMA DEL PASIVO</c:v>
                </c:pt>
                <c:pt idx="1">
                  <c:v>SUMA DEL CAPITAL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7</c:v>
                </c:pt>
                <c:pt idx="1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10-4F84-A9B5-FAD0B7EA338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734568727479236E-2"/>
          <c:y val="0.88470701412946351"/>
          <c:w val="0.9371535255059279"/>
          <c:h val="9.73084016330568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0.44043</cdr:x>
      <cdr:y>0.10975</cdr:y>
    </cdr:from>
    <cdr:to>
      <cdr:x>0.68094</cdr:x>
      <cdr:y>0.17825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5369764" y="752689"/>
          <a:ext cx="2932298" cy="4697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2400" b="1" dirty="0">
              <a:solidFill>
                <a:schemeClr val="tx1"/>
              </a:solidFill>
            </a:rPr>
            <a:t>Rubro del Ingreso</a:t>
          </a:r>
        </a:p>
      </cdr:txBody>
    </cdr:sp>
  </cdr:relSizeAnchor>
  <cdr:relSizeAnchor xmlns:cdr="http://schemas.openxmlformats.org/drawingml/2006/chartDrawing">
    <cdr:from>
      <cdr:x>0.30824</cdr:x>
      <cdr:y>0.2165</cdr:y>
    </cdr:from>
    <cdr:to>
      <cdr:x>0.36336</cdr:x>
      <cdr:y>0.2795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534008" y="1484757"/>
          <a:ext cx="631960" cy="432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/>
        </a:p>
      </cdr:txBody>
    </cdr:sp>
  </cdr:relSizeAnchor>
  <cdr:relSizeAnchor xmlns:cdr="http://schemas.openxmlformats.org/drawingml/2006/chartDrawing">
    <cdr:from>
      <cdr:x>0.27042</cdr:x>
      <cdr:y>0.32571</cdr:y>
    </cdr:from>
    <cdr:to>
      <cdr:x>0.3155</cdr:x>
      <cdr:y>0.36629</cdr:y>
    </cdr:to>
    <cdr:sp macro="" textlink="">
      <cdr:nvSpPr>
        <cdr:cNvPr id="4" name="CuadroTexto 3">
          <a:extLst xmlns:a="http://schemas.openxmlformats.org/drawingml/2006/main">
            <a:ext uri="{FF2B5EF4-FFF2-40B4-BE49-F238E27FC236}">
              <a16:creationId xmlns:a16="http://schemas.microsoft.com/office/drawing/2014/main" id="{3AC4CEAD-3D54-4EA9-A2C7-1CDA50112257}"/>
            </a:ext>
          </a:extLst>
        </cdr:cNvPr>
        <cdr:cNvSpPr txBox="1"/>
      </cdr:nvSpPr>
      <cdr:spPr>
        <a:xfrm xmlns:a="http://schemas.openxmlformats.org/drawingml/2006/main">
          <a:off x="3100377" y="2233746"/>
          <a:ext cx="516849" cy="2782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800" dirty="0"/>
        </a:p>
      </cdr:txBody>
    </cdr:sp>
  </cdr:relSizeAnchor>
  <cdr:relSizeAnchor xmlns:cdr="http://schemas.openxmlformats.org/drawingml/2006/chartDrawing">
    <cdr:from>
      <cdr:x>0.19552</cdr:x>
      <cdr:y>0.14279</cdr:y>
    </cdr:from>
    <cdr:to>
      <cdr:x>0.23797</cdr:x>
      <cdr:y>0.20317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2383780" y="979285"/>
          <a:ext cx="517550" cy="4140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800" dirty="0" smtClean="0"/>
            <a:t>5%</a:t>
          </a:r>
          <a:endParaRPr lang="es-MX" sz="18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0.56963</cdr:x>
      <cdr:y>0.26457</cdr:y>
    </cdr:from>
    <cdr:to>
      <cdr:x>0.65409</cdr:x>
      <cdr:y>0.31008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6166678" y="1673498"/>
          <a:ext cx="914400" cy="2878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0.27361</cdr:x>
      <cdr:y>0.14074</cdr:y>
    </cdr:from>
    <cdr:to>
      <cdr:x>0.30972</cdr:x>
      <cdr:y>0.20494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3335867" y="965200"/>
          <a:ext cx="440267" cy="4402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800" dirty="0" smtClean="0"/>
            <a:t>1%</a:t>
          </a:r>
          <a:endParaRPr lang="es-MX" sz="1800" dirty="0"/>
        </a:p>
      </cdr:txBody>
    </cdr:sp>
  </cdr:relSizeAnchor>
  <cdr:relSizeAnchor xmlns:cdr="http://schemas.openxmlformats.org/drawingml/2006/chartDrawing">
    <cdr:from>
      <cdr:x>0.31806</cdr:x>
      <cdr:y>0.1284</cdr:y>
    </cdr:from>
    <cdr:to>
      <cdr:x>0.35972</cdr:x>
      <cdr:y>0.19506</cdr:y>
    </cdr:to>
    <cdr:sp macro="" textlink="">
      <cdr:nvSpPr>
        <cdr:cNvPr id="4" name="CuadroTexto 3"/>
        <cdr:cNvSpPr txBox="1"/>
      </cdr:nvSpPr>
      <cdr:spPr>
        <a:xfrm xmlns:a="http://schemas.openxmlformats.org/drawingml/2006/main">
          <a:off x="3877733" y="880533"/>
          <a:ext cx="5080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800" dirty="0" smtClean="0"/>
            <a:t>1%</a:t>
          </a:r>
          <a:endParaRPr lang="es-MX" sz="18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6EA0-D1F3-45E2-BECC-805DA031861C}" type="datetimeFigureOut">
              <a:rPr lang="es-MX" smtClean="0"/>
              <a:t>04/01/2023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0E31-86D8-475C-BC75-1CF32306A4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421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60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817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9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52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0402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7874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70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153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847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219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3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9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592"/>
            <a:ext cx="12183582" cy="6904592"/>
          </a:xfrm>
          <a:prstGeom prst="rect">
            <a:avLst/>
          </a:prstGeom>
        </p:spPr>
      </p:pic>
      <p:sp>
        <p:nvSpPr>
          <p:cNvPr id="7" name="CuadroTexto 7">
            <a:extLst>
              <a:ext uri="{FF2B5EF4-FFF2-40B4-BE49-F238E27FC236}">
                <a16:creationId xmlns:a16="http://schemas.microsoft.com/office/drawing/2014/main" id="{89F98628-23B7-4854-8925-F02B6D5DBA2C}"/>
              </a:ext>
            </a:extLst>
          </p:cNvPr>
          <p:cNvSpPr txBox="1"/>
          <p:nvPr/>
        </p:nvSpPr>
        <p:spPr>
          <a:xfrm>
            <a:off x="2076504" y="5352555"/>
            <a:ext cx="867324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8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INICIO DE ACTIVIDADES</a:t>
            </a:r>
          </a:p>
          <a:p>
            <a:endParaRPr lang="es-MX" sz="5400" dirty="0">
              <a:latin typeface="Arial Black" panose="020B0A04020102020204" pitchFamily="34" charset="0"/>
            </a:endParaRP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08E56182-82F8-406A-A6D9-16AE04C6BB3C}"/>
              </a:ext>
            </a:extLst>
          </p:cNvPr>
          <p:cNvSpPr txBox="1"/>
          <p:nvPr/>
        </p:nvSpPr>
        <p:spPr>
          <a:xfrm>
            <a:off x="3043791" y="3749457"/>
            <a:ext cx="609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400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Primer trimestre 2021</a:t>
            </a:r>
            <a:endParaRPr lang="es-MX" sz="4400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15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412409" y="1869091"/>
            <a:ext cx="8974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REPARACIÓN DE POSTES DAÑADOS DE LAS LUMINARIAS </a:t>
            </a:r>
          </a:p>
        </p:txBody>
      </p:sp>
    </p:spTree>
    <p:extLst>
      <p:ext uri="{BB962C8B-B14F-4D97-AF65-F5344CB8AC3E}">
        <p14:creationId xmlns:p14="http://schemas.microsoft.com/office/powerpoint/2010/main" val="105568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626745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0" y="0"/>
            <a:ext cx="5810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" y="0"/>
            <a:ext cx="399097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787" y="-19050"/>
            <a:ext cx="4157664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1" y="0"/>
            <a:ext cx="4019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8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3885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1" y="0"/>
            <a:ext cx="6153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9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8645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0"/>
            <a:ext cx="6153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0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56266" y="694078"/>
            <a:ext cx="8974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EN ALBERCAS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742950" y="2971800"/>
            <a:ext cx="10401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Arreglo andador alberca </a:t>
            </a:r>
            <a:r>
              <a:rPr lang="es-MX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Mza</a:t>
            </a:r>
            <a:r>
              <a:rPr lang="es-MX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15 Colinas 57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Limpieza raíces </a:t>
            </a:r>
            <a:r>
              <a:rPr lang="es-MX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Mza</a:t>
            </a:r>
            <a:r>
              <a:rPr lang="es-MX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Limpieza raíces Colinas 51</a:t>
            </a:r>
            <a:endParaRPr lang="es-MX" sz="32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44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9605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50" y="0"/>
            <a:ext cx="5695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5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2935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0"/>
            <a:ext cx="5924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5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125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0"/>
            <a:ext cx="6000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6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8145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688" y="0"/>
            <a:ext cx="436245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0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9332" y="593163"/>
            <a:ext cx="1170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REPARACION DE FUGAS DE AGUA</a:t>
            </a:r>
          </a:p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EN EL CONDOMINIO</a:t>
            </a:r>
            <a:endParaRPr lang="es-MX" sz="480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91067" y="3279213"/>
            <a:ext cx="61573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s-MX" sz="32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Palmeras 42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s-MX" sz="32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Laureles 2 y 4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s-MX" sz="32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Colinas 36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s-MX" sz="32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Manzana 14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endParaRPr lang="es-MX" sz="4000" dirty="0" smtClean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67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4365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50" y="0"/>
            <a:ext cx="5695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8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769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0"/>
            <a:ext cx="651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6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722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0"/>
            <a:ext cx="6019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1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1505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0"/>
            <a:ext cx="6076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3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245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0"/>
            <a:ext cx="6667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1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08667" y="1016497"/>
            <a:ext cx="89746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endParaRPr lang="es-MX" sz="480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ARREGLO DE LA PLUMA DE VIGILANCIA</a:t>
            </a:r>
          </a:p>
        </p:txBody>
      </p:sp>
    </p:spTree>
    <p:extLst>
      <p:ext uri="{BB962C8B-B14F-4D97-AF65-F5344CB8AC3E}">
        <p14:creationId xmlns:p14="http://schemas.microsoft.com/office/powerpoint/2010/main" val="131376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6718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4167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1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7695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50" y="0"/>
            <a:ext cx="6115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53532" y="353144"/>
            <a:ext cx="110024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VARIOS DENTRO DEL CONDOMINO</a:t>
            </a:r>
          </a:p>
        </p:txBody>
      </p:sp>
      <p:sp>
        <p:nvSpPr>
          <p:cNvPr id="4" name="CuadroTexto 3"/>
          <p:cNvSpPr txBox="1"/>
          <p:nvPr/>
        </p:nvSpPr>
        <p:spPr>
          <a:xfrm rot="10800000" flipV="1">
            <a:off x="753532" y="2553061"/>
            <a:ext cx="10532534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PERSONAL EXTENDIENDO TIERRA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REPARACION MONITOR DE CAMARAS DE VIGILANCIA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BAJAR MEDIDOR DE NOGALES 13 PARA TOMAR LECTURA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SUBIR MURETE SWICH COLINAS 59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ARREGLAR BOMBA DE LA ALBERCA MZA 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8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8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8890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5315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0"/>
            <a:ext cx="6038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9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14" y="0"/>
            <a:ext cx="59817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0"/>
            <a:ext cx="6057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7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17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0"/>
            <a:ext cx="6057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0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7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722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0"/>
            <a:ext cx="6019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4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7695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50" y="0"/>
            <a:ext cx="611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5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341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0"/>
            <a:ext cx="5924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484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0"/>
            <a:ext cx="5791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6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2935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50" y="0"/>
            <a:ext cx="5962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7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151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0"/>
            <a:ext cx="5676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8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579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1" y="0"/>
            <a:ext cx="6134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7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32465" y="593164"/>
            <a:ext cx="8974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RESPUESTA POSITIVA CON LA ASEGURADORA ARVIDA (SWISS RE)</a:t>
            </a:r>
          </a:p>
        </p:txBody>
      </p:sp>
      <p:sp>
        <p:nvSpPr>
          <p:cNvPr id="3" name="CuadroTexto 2"/>
          <p:cNvSpPr txBox="1"/>
          <p:nvPr/>
        </p:nvSpPr>
        <p:spPr>
          <a:xfrm rot="10800000" flipV="1">
            <a:off x="753532" y="3654417"/>
            <a:ext cx="105325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VIDRIO POR ACCIDENTE ROBLE 2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VIDRIOS POR ACCIDENTE EN CUMBRES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66567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5315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0"/>
            <a:ext cx="588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0"/>
            <a:ext cx="588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0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9605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50" y="0"/>
            <a:ext cx="5695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8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7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6745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0"/>
            <a:ext cx="588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7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341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0"/>
            <a:ext cx="6057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9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657225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50" y="0"/>
            <a:ext cx="5657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2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49399" y="2049431"/>
            <a:ext cx="8974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LIMPIEZA ACCESO AL CONDOMINIO </a:t>
            </a:r>
          </a:p>
        </p:txBody>
      </p:sp>
    </p:spTree>
    <p:extLst>
      <p:ext uri="{BB962C8B-B14F-4D97-AF65-F5344CB8AC3E}">
        <p14:creationId xmlns:p14="http://schemas.microsoft.com/office/powerpoint/2010/main" val="373962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484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0"/>
            <a:ext cx="579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5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9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49399" y="2049431"/>
            <a:ext cx="8974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MANTENIMIENTO </a:t>
            </a:r>
          </a:p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PLANTA TRATADORA</a:t>
            </a:r>
          </a:p>
        </p:txBody>
      </p:sp>
    </p:spTree>
    <p:extLst>
      <p:ext uri="{BB962C8B-B14F-4D97-AF65-F5344CB8AC3E}">
        <p14:creationId xmlns:p14="http://schemas.microsoft.com/office/powerpoint/2010/main" val="57735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8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1505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0"/>
            <a:ext cx="5886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0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0" y="0"/>
            <a:ext cx="385762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76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6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865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0"/>
            <a:ext cx="590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2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1" y="0"/>
            <a:ext cx="4171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9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1985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0"/>
            <a:ext cx="5638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49399" y="2049431"/>
            <a:ext cx="8974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REPARACIÓN BOMBA POZO (AHUEHUETES)</a:t>
            </a:r>
          </a:p>
        </p:txBody>
      </p:sp>
    </p:spTree>
    <p:extLst>
      <p:ext uri="{BB962C8B-B14F-4D97-AF65-F5344CB8AC3E}">
        <p14:creationId xmlns:p14="http://schemas.microsoft.com/office/powerpoint/2010/main" val="236307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389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0"/>
            <a:ext cx="5619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0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1-02-17 at 2.23.37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239713" y="674686"/>
            <a:ext cx="5181598" cy="5661025"/>
          </a:xfrm>
          <a:prstGeom prst="rect">
            <a:avLst/>
          </a:prstGeom>
        </p:spPr>
      </p:pic>
      <p:pic>
        <p:nvPicPr>
          <p:cNvPr id="4" name="WhatsApp Video 2021-02-17 at 11.05.38 A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10300" y="914399"/>
            <a:ext cx="5638800" cy="518159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17773" y="209550"/>
            <a:ext cx="7673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VIDEOS PARA VERLOS FAVOR DE TOCAR LA FOTO</a:t>
            </a:r>
            <a:endParaRPr lang="es-MX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98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hatsApp Video 2021-02-17 at 2.23.39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3200400" y="38100"/>
            <a:ext cx="5410200" cy="64389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686050" y="0"/>
            <a:ext cx="7673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VIDEO PARA VERLO FAVOR DE TOCAR LA FOTO</a:t>
            </a:r>
            <a:endParaRPr lang="es-MX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4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865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50" y="0"/>
            <a:ext cx="5772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0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DECA50-D650-4750-B0FB-6436E0BF6063}"/>
              </a:ext>
            </a:extLst>
          </p:cNvPr>
          <p:cNvSpPr txBox="1"/>
          <p:nvPr/>
        </p:nvSpPr>
        <p:spPr>
          <a:xfrm>
            <a:off x="2656603" y="61466"/>
            <a:ext cx="68788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INGRESOS   </a:t>
            </a:r>
          </a:p>
          <a:p>
            <a:pPr algn="ctr"/>
            <a:r>
              <a:rPr lang="es-ES" sz="36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PRIMER TRIMESTRE  2021</a:t>
            </a:r>
            <a:endParaRPr lang="es-ES" sz="3600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B4C1B2F-64C0-4E12-A83C-C54C839950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342259"/>
              </p:ext>
            </p:extLst>
          </p:nvPr>
        </p:nvGraphicFramePr>
        <p:xfrm>
          <a:off x="771896" y="1413206"/>
          <a:ext cx="10633293" cy="4843399"/>
        </p:xfrm>
        <a:graphic>
          <a:graphicData uri="http://schemas.openxmlformats.org/drawingml/2006/table">
            <a:tbl>
              <a:tblPr firstRow="1" firstCol="1" bandRow="1"/>
              <a:tblGrid>
                <a:gridCol w="8816241">
                  <a:extLst>
                    <a:ext uri="{9D8B030D-6E8A-4147-A177-3AD203B41FA5}">
                      <a16:colId xmlns:a16="http://schemas.microsoft.com/office/drawing/2014/main" val="707960510"/>
                    </a:ext>
                  </a:extLst>
                </a:gridCol>
                <a:gridCol w="1817052">
                  <a:extLst>
                    <a:ext uri="{9D8B030D-6E8A-4147-A177-3AD203B41FA5}">
                      <a16:colId xmlns:a16="http://schemas.microsoft.com/office/drawing/2014/main" val="816238015"/>
                    </a:ext>
                  </a:extLst>
                </a:gridCol>
              </a:tblGrid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DE CONDÓMINOS</a:t>
                      </a:r>
                      <a:endParaRPr lang="es-MX" sz="27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es-MX" sz="27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559101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</a:t>
                      </a:r>
                      <a:endParaRPr lang="es-MX" sz="27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7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80015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2012</a:t>
                      </a:r>
                      <a:endParaRPr lang="es-MX" sz="2700" b="1" kern="1200" dirty="0">
                        <a:solidFill>
                          <a:srgbClr val="0E4DFE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60240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SISMO 19-09-17</a:t>
                      </a:r>
                      <a:endParaRPr lang="es-MX" sz="2700" b="1" dirty="0">
                        <a:solidFill>
                          <a:srgbClr val="0E4DFE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04887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SERVICIO AREAS PRIVADAS</a:t>
                      </a:r>
                      <a:endParaRPr lang="es-MX" sz="27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MX" sz="27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5252886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27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8634627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 DIVERSAS</a:t>
                      </a:r>
                      <a:endParaRPr lang="es-MX" sz="2700" b="1" kern="1200" dirty="0">
                        <a:solidFill>
                          <a:srgbClr val="0E4DFE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176233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SEGURO AREAS COMUNES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17539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MANTENIMIENTO ADICIONAL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27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8705991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PRODUCTOS FINANCIEROS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7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391342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DESCUENTOS POR PRONTO PAGO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s-MX" sz="27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es-MX" sz="27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087359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0351CFCD-64AC-44AD-B174-145419877EDC}"/>
              </a:ext>
            </a:extLst>
          </p:cNvPr>
          <p:cNvSpPr txBox="1"/>
          <p:nvPr/>
        </p:nvSpPr>
        <p:spPr>
          <a:xfrm>
            <a:off x="786811" y="6460177"/>
            <a:ext cx="11172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/>
              <a:t>*EN LOS RUBROS COLOR </a:t>
            </a:r>
            <a:r>
              <a:rPr lang="es-MX" sz="1100" dirty="0" smtClean="0"/>
              <a:t>AZUL </a:t>
            </a:r>
            <a:r>
              <a:rPr lang="es-MX" sz="1100" dirty="0"/>
              <a:t>EXISTE APORTACION PERO NO SE ANEXO PARA LA REPRESENTACION GRAFICA, PARA ACLARACIONES VEASE EL REPORTE DEL BALANCE DE ACTIVIDADES.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353387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3239BFB-0DE0-4EFF-9B02-0206DFCE5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256462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303CD1-D8E1-481E-9953-45A83E8D5C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7914303"/>
              </p:ext>
            </p:extLst>
          </p:nvPr>
        </p:nvGraphicFramePr>
        <p:xfrm>
          <a:off x="7621534" y="1393371"/>
          <a:ext cx="4570466" cy="5058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0980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F65A364-8D0A-4791-8BE7-FC88BF183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513630"/>
              </p:ext>
            </p:extLst>
          </p:nvPr>
        </p:nvGraphicFramePr>
        <p:xfrm>
          <a:off x="703374" y="1200329"/>
          <a:ext cx="10881059" cy="4979014"/>
        </p:xfrm>
        <a:graphic>
          <a:graphicData uri="http://schemas.openxmlformats.org/drawingml/2006/table">
            <a:tbl>
              <a:tblPr firstRow="1" firstCol="1" bandRow="1"/>
              <a:tblGrid>
                <a:gridCol w="8384198">
                  <a:extLst>
                    <a:ext uri="{9D8B030D-6E8A-4147-A177-3AD203B41FA5}">
                      <a16:colId xmlns:a16="http://schemas.microsoft.com/office/drawing/2014/main" val="1505191764"/>
                    </a:ext>
                  </a:extLst>
                </a:gridCol>
                <a:gridCol w="2496861">
                  <a:extLst>
                    <a:ext uri="{9D8B030D-6E8A-4147-A177-3AD203B41FA5}">
                      <a16:colId xmlns:a16="http://schemas.microsoft.com/office/drawing/2014/main" val="2123519589"/>
                    </a:ext>
                  </a:extLst>
                </a:gridCol>
              </a:tblGrid>
              <a:tr h="4301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ADMINISTRACIÓN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2000" b="1" kern="12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541210"/>
                  </a:ext>
                </a:extLst>
              </a:tr>
              <a:tr h="373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JARDINERÍA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MX" sz="2000" b="1" kern="12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219995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VIGILANCIA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MX" sz="2000" b="1" kern="12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373079"/>
                  </a:ext>
                </a:extLst>
              </a:tr>
              <a:tr h="442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MANTENIMIENTO DE ALBERCAS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MX" sz="2000" b="1" kern="12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096291"/>
                  </a:ext>
                </a:extLst>
              </a:tr>
              <a:tr h="428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GENERALES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2000" b="1" kern="12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587440"/>
                  </a:ext>
                </a:extLst>
              </a:tr>
              <a:tr h="4286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AREA COMUN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000" b="1" kern="12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530157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AREAS COMUNES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 b="1" kern="12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900752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CASAS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 b="1" kern="12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723577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OTROS GASTOS EXTRAORDINARIOS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2000" b="1" kern="12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626147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CANCELACION DE CFDI INGRESOS POR DEMANDAS </a:t>
                      </a:r>
                      <a:r>
                        <a:rPr lang="es-MX" sz="20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EJE</a:t>
                      </a:r>
                      <a:endParaRPr lang="es-MX" sz="20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798209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SISMO 19-09-2017</a:t>
                      </a:r>
                      <a:endParaRPr lang="es-MX" sz="20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2000" b="1" kern="12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49564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</a:t>
                      </a:r>
                      <a:r>
                        <a:rPr lang="es-MX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COVID-19</a:t>
                      </a:r>
                      <a:endParaRPr lang="es-MX" sz="20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000" b="1" kern="12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499428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41FF39F-B5B6-420E-BC35-EA181382223A}"/>
              </a:ext>
            </a:extLst>
          </p:cNvPr>
          <p:cNvSpPr txBox="1"/>
          <p:nvPr/>
        </p:nvSpPr>
        <p:spPr>
          <a:xfrm>
            <a:off x="2704502" y="0"/>
            <a:ext cx="68788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GASTOS   </a:t>
            </a:r>
          </a:p>
          <a:p>
            <a:pPr algn="ctr"/>
            <a:r>
              <a:rPr lang="es-ES" sz="3600" b="1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PRIMER TRIMESTRE  2021</a:t>
            </a:r>
            <a:endParaRPr lang="es-ES" sz="3600" b="1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79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F72F3AF-B916-4026-9480-C6014F9F03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715200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1474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99BB9020-EB0C-460D-9CAC-922520F820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4272360"/>
              </p:ext>
            </p:extLst>
          </p:nvPr>
        </p:nvGraphicFramePr>
        <p:xfrm>
          <a:off x="206886" y="1595676"/>
          <a:ext cx="6356581" cy="4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2130297-736C-413D-871C-A05CBBCE5622}"/>
              </a:ext>
            </a:extLst>
          </p:cNvPr>
          <p:cNvSpPr txBox="1"/>
          <p:nvPr/>
        </p:nvSpPr>
        <p:spPr>
          <a:xfrm>
            <a:off x="2679214" y="159556"/>
            <a:ext cx="63818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4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BALANCE GENERAL</a:t>
            </a:r>
          </a:p>
          <a:p>
            <a:pPr algn="ctr"/>
            <a:r>
              <a:rPr lang="es-ES" sz="1600" dirty="0" smtClean="0">
                <a:solidFill>
                  <a:schemeClr val="bg2">
                    <a:lumMod val="25000"/>
                  </a:schemeClr>
                </a:solidFill>
              </a:rPr>
              <a:t>AL 31 DE MARZO </a:t>
            </a:r>
            <a:r>
              <a:rPr lang="es-ES" sz="1600" dirty="0">
                <a:solidFill>
                  <a:schemeClr val="bg2">
                    <a:lumMod val="25000"/>
                  </a:schemeClr>
                </a:solidFill>
              </a:rPr>
              <a:t>DEL </a:t>
            </a:r>
            <a:r>
              <a:rPr lang="es-ES" sz="1600" dirty="0" smtClean="0">
                <a:solidFill>
                  <a:schemeClr val="bg2">
                    <a:lumMod val="25000"/>
                  </a:schemeClr>
                </a:solidFill>
              </a:rPr>
              <a:t>2021</a:t>
            </a:r>
            <a:endParaRPr lang="es-ES" sz="1600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s-ES" sz="1600" dirty="0">
                <a:solidFill>
                  <a:schemeClr val="bg2">
                    <a:lumMod val="25000"/>
                  </a:schemeClr>
                </a:solidFill>
              </a:rPr>
              <a:t>EN PORCENTAJES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CBFC36C-B4A8-4723-B4CE-9BADCA17E3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1248660"/>
              </p:ext>
            </p:extLst>
          </p:nvPr>
        </p:nvGraphicFramePr>
        <p:xfrm>
          <a:off x="7053005" y="1582685"/>
          <a:ext cx="4310743" cy="4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382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0555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0"/>
            <a:ext cx="5886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1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94933" y="2151031"/>
            <a:ext cx="8974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CAMBIO Y REPARACIÓN DE LUMINARIAS EN EL CONDOMINIO</a:t>
            </a:r>
          </a:p>
        </p:txBody>
      </p:sp>
    </p:spTree>
    <p:extLst>
      <p:ext uri="{BB962C8B-B14F-4D97-AF65-F5344CB8AC3E}">
        <p14:creationId xmlns:p14="http://schemas.microsoft.com/office/powerpoint/2010/main" val="355544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79779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353" y="0"/>
            <a:ext cx="5738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4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10351</TotalTime>
  <Words>353</Words>
  <Application>Microsoft Office PowerPoint</Application>
  <PresentationFormat>Panorámica</PresentationFormat>
  <Paragraphs>113</Paragraphs>
  <Slides>64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64</vt:i4>
      </vt:variant>
    </vt:vector>
  </HeadingPairs>
  <TitlesOfParts>
    <vt:vector size="70" baseType="lpstr">
      <vt:lpstr>Arial</vt:lpstr>
      <vt:lpstr>Arial Black</vt:lpstr>
      <vt:lpstr>Calibri</vt:lpstr>
      <vt:lpstr>Calibri Light</vt:lpstr>
      <vt:lpstr>Times New Roman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Acer</dc:creator>
  <cp:lastModifiedBy>erika jimenez rico</cp:lastModifiedBy>
  <cp:revision>250</cp:revision>
  <dcterms:created xsi:type="dcterms:W3CDTF">2019-04-30T23:24:35Z</dcterms:created>
  <dcterms:modified xsi:type="dcterms:W3CDTF">2023-01-10T03:44:47Z</dcterms:modified>
</cp:coreProperties>
</file>